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</p:sldMasterIdLst>
  <p:notesMasterIdLst>
    <p:notesMasterId r:id="rId17"/>
  </p:notesMasterIdLst>
  <p:sldIdLst>
    <p:sldId id="256" r:id="rId2"/>
    <p:sldId id="278" r:id="rId3"/>
    <p:sldId id="273" r:id="rId4"/>
    <p:sldId id="274" r:id="rId5"/>
    <p:sldId id="275" r:id="rId6"/>
    <p:sldId id="276" r:id="rId7"/>
    <p:sldId id="277" r:id="rId8"/>
    <p:sldId id="282" r:id="rId9"/>
    <p:sldId id="283" r:id="rId10"/>
    <p:sldId id="284" r:id="rId11"/>
    <p:sldId id="285" r:id="rId12"/>
    <p:sldId id="279" r:id="rId13"/>
    <p:sldId id="280" r:id="rId14"/>
    <p:sldId id="281" r:id="rId15"/>
    <p:sldId id="286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56" y="-2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4273AD-723C-473D-95FA-A9973E749034}" type="datetimeFigureOut">
              <a:rPr lang="en-US" smtClean="0"/>
              <a:t>10/28/2014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6A51A3-7222-4B96-A224-43FCAD16A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88459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38348B70-4F34-449A-A360-0E03287ECD8E}" type="datetimeFigureOut">
              <a:rPr lang="en-US" smtClean="0"/>
              <a:pPr/>
              <a:t>10/28/2014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CF881A92-010A-49BB-8CA2-E829E4E69C2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48B70-4F34-449A-A360-0E03287ECD8E}" type="datetimeFigureOut">
              <a:rPr lang="en-US" smtClean="0"/>
              <a:pPr/>
              <a:t>10/28/2014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81A92-010A-49BB-8CA2-E829E4E69C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48B70-4F34-449A-A360-0E03287ECD8E}" type="datetimeFigureOut">
              <a:rPr lang="en-US" smtClean="0"/>
              <a:pPr/>
              <a:t>10/28/2014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81A92-010A-49BB-8CA2-E829E4E69C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48B70-4F34-449A-A360-0E03287ECD8E}" type="datetimeFigureOut">
              <a:rPr lang="en-US" smtClean="0"/>
              <a:pPr/>
              <a:t>10/28/2014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81A92-010A-49BB-8CA2-E829E4E69C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48B70-4F34-449A-A360-0E03287ECD8E}" type="datetimeFigureOut">
              <a:rPr lang="en-US" smtClean="0"/>
              <a:pPr/>
              <a:t>10/28/2014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81A92-010A-49BB-8CA2-E829E4E69C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48B70-4F34-449A-A360-0E03287ECD8E}" type="datetimeFigureOut">
              <a:rPr lang="en-US" smtClean="0"/>
              <a:pPr/>
              <a:t>10/28/2014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81A92-010A-49BB-8CA2-E829E4E69C2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48B70-4F34-449A-A360-0E03287ECD8E}" type="datetimeFigureOut">
              <a:rPr lang="en-US" smtClean="0"/>
              <a:pPr/>
              <a:t>10/28/2014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81A92-010A-49BB-8CA2-E829E4E69C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48B70-4F34-449A-A360-0E03287ECD8E}" type="datetimeFigureOut">
              <a:rPr lang="en-US" smtClean="0"/>
              <a:pPr/>
              <a:t>10/28/2014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81A92-010A-49BB-8CA2-E829E4E69C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48B70-4F34-449A-A360-0E03287ECD8E}" type="datetimeFigureOut">
              <a:rPr lang="en-US" smtClean="0"/>
              <a:pPr/>
              <a:t>10/28/2014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81A92-010A-49BB-8CA2-E829E4E69C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48B70-4F34-449A-A360-0E03287ECD8E}" type="datetimeFigureOut">
              <a:rPr lang="en-US" smtClean="0"/>
              <a:pPr/>
              <a:t>10/28/2014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81A92-010A-49BB-8CA2-E829E4E69C2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48B70-4F34-449A-A360-0E03287ECD8E}" type="datetimeFigureOut">
              <a:rPr lang="en-US" smtClean="0"/>
              <a:pPr/>
              <a:t>10/28/2014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81A92-010A-49BB-8CA2-E829E4E69C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38348B70-4F34-449A-A360-0E03287ECD8E}" type="datetimeFigureOut">
              <a:rPr lang="en-US" smtClean="0"/>
              <a:pPr/>
              <a:t>10/28/2014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CF881A92-010A-49BB-8CA2-E829E4E69C2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2362200"/>
            <a:ext cx="3657599" cy="36576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Mini Lesson: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Visual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Techniques</a:t>
            </a:r>
            <a:b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Springboard Pages 74-75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2480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algn="ctr"/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High Angle</a:t>
            </a:r>
            <a:endPara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3508977"/>
          </a:xfrm>
        </p:spPr>
        <p:txBody>
          <a:bodyPr/>
          <a:lstStyle/>
          <a:p>
            <a:r>
              <a:rPr lang="en-US" dirty="0" smtClean="0"/>
              <a:t>The camera is </a:t>
            </a:r>
            <a:r>
              <a:rPr lang="en-US" b="1" u="sng" dirty="0" smtClean="0">
                <a:solidFill>
                  <a:srgbClr val="C00000"/>
                </a:solidFill>
              </a:rPr>
              <a:t>above</a:t>
            </a:r>
            <a:r>
              <a:rPr lang="en-US" dirty="0" smtClean="0"/>
              <a:t> the </a:t>
            </a:r>
            <a:r>
              <a:rPr lang="en-US" dirty="0" smtClean="0"/>
              <a:t>subject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Makes the subject look </a:t>
            </a:r>
            <a:r>
              <a:rPr lang="en-US" b="1" u="sng" dirty="0" smtClean="0">
                <a:solidFill>
                  <a:srgbClr val="C00000"/>
                </a:solidFill>
              </a:rPr>
              <a:t>smaller</a:t>
            </a:r>
            <a:r>
              <a:rPr lang="en-US" dirty="0" smtClean="0"/>
              <a:t> than </a:t>
            </a:r>
            <a:r>
              <a:rPr lang="en-US" dirty="0" smtClean="0"/>
              <a:t>normal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Gives the character the appearance of being </a:t>
            </a:r>
            <a:r>
              <a:rPr lang="en-US" b="1" u="sng" dirty="0" smtClean="0">
                <a:solidFill>
                  <a:srgbClr val="C00000"/>
                </a:solidFill>
              </a:rPr>
              <a:t>weak, powerless, or trapped</a:t>
            </a:r>
            <a:endParaRPr lang="en-US" b="1" u="sng" dirty="0">
              <a:solidFill>
                <a:srgbClr val="C00000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609600" y="4038600"/>
            <a:ext cx="7924800" cy="2209800"/>
            <a:chOff x="152400" y="3352800"/>
            <a:chExt cx="8839200" cy="1828800"/>
          </a:xfrm>
        </p:grpSpPr>
        <p:pic>
          <p:nvPicPr>
            <p:cNvPr id="16388" name="Picture 4" descr="http://4.bp.blogspot.com/-3uuvxqRbCss/TboMio3-LwI/AAAAAAAARI4/6z3hVo3Z5zo/s640/downshot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400" y="3352800"/>
              <a:ext cx="4450310" cy="1828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390" name="Picture 6" descr="http://2.bp.blogspot.com/-4fVqgEI54YY/TboMkra9_5I/AAAAAAAARI8/VEEZcttXbi4/s640/downshot2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41290" y="3352800"/>
              <a:ext cx="4450310" cy="1828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763648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algn="ctr"/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Low Angle </a:t>
            </a:r>
            <a:endPara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94475"/>
            <a:ext cx="8229600" cy="3508977"/>
          </a:xfrm>
        </p:spPr>
        <p:txBody>
          <a:bodyPr/>
          <a:lstStyle/>
          <a:p>
            <a:r>
              <a:rPr lang="en-US" dirty="0" smtClean="0"/>
              <a:t>The camera shoots from </a:t>
            </a:r>
            <a:r>
              <a:rPr lang="en-US" b="1" u="sng" dirty="0" smtClean="0">
                <a:solidFill>
                  <a:srgbClr val="C00000"/>
                </a:solidFill>
              </a:rPr>
              <a:t>below</a:t>
            </a:r>
            <a:r>
              <a:rPr lang="en-US" dirty="0" smtClean="0"/>
              <a:t> the </a:t>
            </a:r>
            <a:r>
              <a:rPr lang="en-US" dirty="0" smtClean="0"/>
              <a:t>subject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Has the effect of making the character look </a:t>
            </a:r>
            <a:r>
              <a:rPr lang="en-US" b="1" u="sng" dirty="0" smtClean="0">
                <a:solidFill>
                  <a:srgbClr val="C00000"/>
                </a:solidFill>
              </a:rPr>
              <a:t>larger</a:t>
            </a:r>
            <a:r>
              <a:rPr lang="en-US" dirty="0" smtClean="0"/>
              <a:t> than normal, and therefore </a:t>
            </a:r>
            <a:r>
              <a:rPr lang="en-US" b="1" u="sng" dirty="0" smtClean="0">
                <a:solidFill>
                  <a:srgbClr val="C00000"/>
                </a:solidFill>
              </a:rPr>
              <a:t>strong, powerful, or threatening </a:t>
            </a:r>
            <a:endParaRPr lang="en-US" b="1" u="sng" dirty="0">
              <a:solidFill>
                <a:srgbClr val="C00000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685800" y="3657600"/>
            <a:ext cx="7696200" cy="2642236"/>
            <a:chOff x="304798" y="2996564"/>
            <a:chExt cx="8537029" cy="2032636"/>
          </a:xfrm>
        </p:grpSpPr>
        <p:pic>
          <p:nvPicPr>
            <p:cNvPr id="17410" name="Picture 2" descr="http://4.bp.blogspot.com/-Vu3mtPs2NNA/TboMLE8G25I/AAAAAAAARIs/h_XeTPQvuVk/s640/upshot2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798" y="2996564"/>
              <a:ext cx="4927601" cy="20326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412" name="Picture 4" descr="http://2.bp.blogspot.com/-O402mbf4Ywg/TboMMKkbbBI/AAAAAAAARIw/47u7DU-Ix70/s640/upshot3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46027" y="2996564"/>
              <a:ext cx="4495800" cy="20326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695696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/>
          <a:lstStyle/>
          <a:p>
            <a:pPr algn="ctr"/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Camera Point of View</a:t>
            </a:r>
            <a:endPara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4465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algn="ctr"/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Subjective</a:t>
            </a:r>
            <a:endPara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18029"/>
            <a:ext cx="8229600" cy="3508977"/>
          </a:xfrm>
        </p:spPr>
        <p:txBody>
          <a:bodyPr/>
          <a:lstStyle/>
          <a:p>
            <a:r>
              <a:rPr lang="en-US" b="1" dirty="0" smtClean="0"/>
              <a:t>A shot is taken from a character’s point of view, as though the camera lens is the character’s eye 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b="1" dirty="0" smtClean="0"/>
          </a:p>
          <a:p>
            <a:pPr lvl="1"/>
            <a:r>
              <a:rPr lang="en-US" b="1" dirty="0" smtClean="0"/>
              <a:t>Question:  What Literary Point of View would this relate to?</a:t>
            </a:r>
          </a:p>
          <a:p>
            <a:pPr lvl="2"/>
            <a:r>
              <a:rPr lang="en-US" b="1" dirty="0" smtClean="0"/>
              <a:t>Answer: First Person </a:t>
            </a:r>
          </a:p>
          <a:p>
            <a:pPr lvl="2"/>
            <a:endParaRPr lang="en-US" b="1" dirty="0"/>
          </a:p>
        </p:txBody>
      </p:sp>
      <p:pic>
        <p:nvPicPr>
          <p:cNvPr id="13314" name="Picture 2" descr="http://t2.gstatic.com/images?q=tbn:ANd9GcTU2FCuztFenuK710TOH2R2CHaFb6ksJ6XwkV_131gysCjhOFQ_v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3810000"/>
            <a:ext cx="4572000" cy="2514600"/>
          </a:xfrm>
          <a:prstGeom prst="rect">
            <a:avLst/>
          </a:prstGeom>
          <a:noFill/>
          <a:ln w="57150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1484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algn="ctr"/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Objective</a:t>
            </a:r>
            <a:endPara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5911"/>
            <a:ext cx="8229600" cy="3508977"/>
          </a:xfrm>
        </p:spPr>
        <p:txBody>
          <a:bodyPr/>
          <a:lstStyle/>
          <a:p>
            <a:r>
              <a:rPr lang="en-US" b="1" dirty="0" smtClean="0"/>
              <a:t>A shot from a neutral point of view, as though the camera lens is an outside (objective) witness to the events as they </a:t>
            </a:r>
            <a:r>
              <a:rPr lang="en-US" b="1" dirty="0" smtClean="0"/>
              <a:t>unfold</a:t>
            </a:r>
            <a:br>
              <a:rPr lang="en-US" b="1" dirty="0" smtClean="0"/>
            </a:br>
            <a:endParaRPr lang="en-US" b="1" dirty="0" smtClean="0"/>
          </a:p>
          <a:p>
            <a:pPr lvl="1"/>
            <a:r>
              <a:rPr lang="en-US" b="1" dirty="0"/>
              <a:t>Question:  What Literary Point of View would this relate to?</a:t>
            </a:r>
          </a:p>
          <a:p>
            <a:pPr lvl="2"/>
            <a:r>
              <a:rPr lang="en-US" b="1" dirty="0"/>
              <a:t>Answer: </a:t>
            </a:r>
            <a:r>
              <a:rPr lang="en-US" b="1" dirty="0" smtClean="0"/>
              <a:t>Third Person </a:t>
            </a:r>
            <a:endParaRPr lang="en-US" b="1" dirty="0"/>
          </a:p>
          <a:p>
            <a:pPr lvl="1"/>
            <a:endParaRPr lang="en-US" b="1" dirty="0" smtClean="0"/>
          </a:p>
          <a:p>
            <a:pPr lvl="1"/>
            <a:endParaRPr lang="en-US" b="1" dirty="0"/>
          </a:p>
        </p:txBody>
      </p:sp>
      <p:pic>
        <p:nvPicPr>
          <p:cNvPr id="14338" name="Picture 2" descr="http://www.videoeditingsage.com/images/LS13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3505200"/>
            <a:ext cx="4267200" cy="2696570"/>
          </a:xfrm>
          <a:prstGeom prst="rect">
            <a:avLst/>
          </a:prstGeom>
          <a:noFill/>
          <a:ln w="57150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1185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024744" cy="1143000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 Your Own……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143000"/>
            <a:ext cx="8077200" cy="4461029"/>
          </a:xfrm>
        </p:spPr>
        <p:txBody>
          <a:bodyPr/>
          <a:lstStyle/>
          <a:p>
            <a:pPr marL="68580" indent="0" algn="ctr">
              <a:buNone/>
            </a:pPr>
            <a:r>
              <a:rPr lang="en-US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Using the visual techniques we just learned about: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b="1" dirty="0" smtClean="0"/>
          </a:p>
          <a:p>
            <a:pPr marL="525780" indent="-457200">
              <a:buFont typeface="+mj-lt"/>
              <a:buAutoNum type="arabicPeriod"/>
            </a:pPr>
            <a:r>
              <a:rPr lang="en-US" b="1" dirty="0" smtClean="0"/>
              <a:t>Create an Illustration that corresponds to an event in your Myth</a:t>
            </a:r>
            <a:br>
              <a:rPr lang="en-US" b="1" dirty="0" smtClean="0"/>
            </a:br>
            <a:endParaRPr lang="en-US" b="1" dirty="0" smtClean="0"/>
          </a:p>
          <a:p>
            <a:pPr marL="525780" indent="-457200">
              <a:buFont typeface="+mj-lt"/>
              <a:buAutoNum type="arabicPeriod"/>
            </a:pPr>
            <a:r>
              <a:rPr lang="en-US" sz="2300" b="1" dirty="0" smtClean="0"/>
              <a:t>On the back explain why you chose specific shots, angles, and point of view for your illustration</a:t>
            </a:r>
          </a:p>
          <a:p>
            <a:pPr marL="68580" indent="0" algn="ctr">
              <a:buNone/>
            </a:pPr>
            <a:r>
              <a:rPr lang="en-US" sz="3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Show me when you are finished for credit </a:t>
            </a:r>
            <a:endParaRPr lang="en-US" sz="30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http://4.bp.blogspot.com/-wniS0ADRIkU/Uqa9Oy7suYI/AAAAAAAAFf0/I6CBnKeLC0w/s1600/88411-Royalty-Free-RF-Clipart-Illustration-Of-Three-Diverse-School-Children-Holding-Up-Their-Drawings-In-Art-Class+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4495800"/>
            <a:ext cx="4057650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1602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8229600" cy="2072481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Visual Techniques:</a:t>
            </a:r>
            <a:r>
              <a:rPr lang="en-US" b="1" dirty="0" smtClean="0">
                <a:solidFill>
                  <a:srgbClr val="C00000"/>
                </a:solidFill>
              </a:rPr>
              <a:t/>
            </a:r>
            <a:br>
              <a:rPr lang="en-US" b="1" dirty="0" smtClean="0">
                <a:solidFill>
                  <a:srgbClr val="C00000"/>
                </a:solidFill>
              </a:rPr>
            </a:br>
            <a:r>
              <a:rPr lang="en-US" b="1" dirty="0" smtClean="0">
                <a:solidFill>
                  <a:srgbClr val="C00000"/>
                </a:solidFill>
              </a:rPr>
              <a:t>Ways images can be used to convey a narration</a:t>
            </a:r>
            <a:br>
              <a:rPr lang="en-US" b="1" dirty="0" smtClean="0">
                <a:solidFill>
                  <a:srgbClr val="C00000"/>
                </a:solidFill>
              </a:rPr>
            </a:b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3352800"/>
            <a:ext cx="8229600" cy="2072481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0000" lnSpcReduction="2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sz="3600" b="1" kern="1200" cap="none" spc="5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u="sng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Protagonist:</a:t>
            </a:r>
            <a:r>
              <a:rPr lang="en-US" dirty="0" smtClean="0">
                <a:solidFill>
                  <a:schemeClr val="accent3"/>
                </a:solidFill>
              </a:rPr>
              <a:t/>
            </a:r>
            <a:br>
              <a:rPr lang="en-US" dirty="0" smtClean="0">
                <a:solidFill>
                  <a:schemeClr val="accent3"/>
                </a:solidFill>
              </a:rPr>
            </a:br>
            <a:r>
              <a:rPr lang="en-US" dirty="0" smtClean="0">
                <a:solidFill>
                  <a:schemeClr val="accent3"/>
                </a:solidFill>
              </a:rPr>
              <a:t>The leading character or major character in a drama, movie, novel, or other fictional text</a:t>
            </a:r>
            <a:br>
              <a:rPr lang="en-US" dirty="0" smtClean="0">
                <a:solidFill>
                  <a:schemeClr val="accent3"/>
                </a:solidFill>
              </a:rPr>
            </a:b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200" y="152400"/>
            <a:ext cx="8229600" cy="12192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sz="3600" b="1" kern="1200" cap="none" spc="5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5000" u="sng" dirty="0" smtClean="0"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VOCABULARY</a:t>
            </a:r>
            <a:endParaRPr lang="en-US" sz="5000" dirty="0">
              <a:solidFill>
                <a:schemeClr val="accent5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68346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789" y="304800"/>
            <a:ext cx="7024744" cy="1143000"/>
          </a:xfrm>
        </p:spPr>
        <p:txBody>
          <a:bodyPr/>
          <a:lstStyle/>
          <a:p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Shot</a:t>
            </a:r>
            <a:endPara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789" y="1524000"/>
            <a:ext cx="8240011" cy="3508977"/>
          </a:xfrm>
        </p:spPr>
        <p:txBody>
          <a:bodyPr/>
          <a:lstStyle/>
          <a:p>
            <a:r>
              <a:rPr lang="en-US" b="1" dirty="0" smtClean="0"/>
              <a:t>A single piece of film, uninterrupted by cuts </a:t>
            </a:r>
            <a:endParaRPr lang="en-US" b="1" dirty="0"/>
          </a:p>
        </p:txBody>
      </p:sp>
      <p:pic>
        <p:nvPicPr>
          <p:cNvPr id="12290" name="Picture 2" descr="http://1.bp.blogspot.com/-u_kE5iQNr_Y/Tbn3a8DKgLI/AAAAAAAARGA/vXsY31pFZtw/s640/ews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383484"/>
            <a:ext cx="3657600" cy="1673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http://3.bp.blogspot.com/-UHLvQSxzT5Y/Tbn3dvI-plI/AAAAAAAARGE/DsGEexeHN8w/s640/ews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1" y="2383484"/>
            <a:ext cx="3886200" cy="1673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4" name="Picture 6" descr="http://4.bp.blogspot.com/-cXgrWmgMQhk/Tbn3YJe47nI/AAAAAAAARF8/AEwcgVB9beg/s640/ew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567" y="4256952"/>
            <a:ext cx="3641834" cy="1686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6" name="Picture 8" descr="http://4.bp.blogspot.com/-saGSPnlvxJc/Tbn3fk44S8I/AAAAAAAARGI/QlqZzplniLg/s640/ews4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1" y="4270090"/>
            <a:ext cx="3886200" cy="1673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9229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7611034" cy="1143000"/>
          </a:xfrm>
        </p:spPr>
        <p:txBody>
          <a:bodyPr/>
          <a:lstStyle/>
          <a:p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Long Shot (LS)</a:t>
            </a:r>
            <a:endPara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194777"/>
          </a:xfrm>
        </p:spPr>
        <p:txBody>
          <a:bodyPr/>
          <a:lstStyle/>
          <a:p>
            <a:r>
              <a:rPr lang="en-US" b="1" dirty="0" smtClean="0"/>
              <a:t>A shot from some distance that shows the full </a:t>
            </a:r>
            <a:r>
              <a:rPr lang="en-US" b="1" dirty="0" smtClean="0"/>
              <a:t>body</a:t>
            </a:r>
            <a:br>
              <a:rPr lang="en-US" b="1" dirty="0" smtClean="0"/>
            </a:br>
            <a:endParaRPr lang="en-US" b="1" dirty="0" smtClean="0"/>
          </a:p>
          <a:p>
            <a:r>
              <a:rPr lang="en-US" b="1" dirty="0" smtClean="0"/>
              <a:t>It may suggest the </a:t>
            </a:r>
            <a:r>
              <a:rPr lang="en-US" b="1" u="sng" dirty="0" smtClean="0">
                <a:solidFill>
                  <a:srgbClr val="C00000"/>
                </a:solidFill>
              </a:rPr>
              <a:t>isolation</a:t>
            </a:r>
            <a:r>
              <a:rPr lang="en-US" b="1" dirty="0" smtClean="0"/>
              <a:t> or </a:t>
            </a:r>
            <a:r>
              <a:rPr lang="en-US" b="1" u="sng" dirty="0" smtClean="0">
                <a:solidFill>
                  <a:srgbClr val="C00000"/>
                </a:solidFill>
              </a:rPr>
              <a:t>vulnerability</a:t>
            </a:r>
            <a:r>
              <a:rPr lang="en-US" b="1" dirty="0" smtClean="0"/>
              <a:t> of the </a:t>
            </a:r>
            <a:r>
              <a:rPr lang="en-US" b="1" dirty="0" smtClean="0"/>
              <a:t>character</a:t>
            </a:r>
            <a:br>
              <a:rPr lang="en-US" b="1" dirty="0" smtClean="0"/>
            </a:br>
            <a:endParaRPr lang="en-US" b="1" dirty="0" smtClean="0"/>
          </a:p>
          <a:p>
            <a:r>
              <a:rPr lang="en-US" b="1" dirty="0" smtClean="0"/>
              <a:t>Allows us to see </a:t>
            </a:r>
            <a:r>
              <a:rPr lang="en-US" b="1" dirty="0"/>
              <a:t>our characters and </a:t>
            </a:r>
            <a:r>
              <a:rPr lang="en-US" b="1" u="sng" dirty="0"/>
              <a:t>what they are doing in their </a:t>
            </a:r>
            <a:r>
              <a:rPr lang="en-US" b="1" u="sng" dirty="0" smtClean="0"/>
              <a:t>environment</a:t>
            </a:r>
            <a:r>
              <a:rPr lang="en-US" b="1" u="sng" dirty="0"/>
              <a:t> </a:t>
            </a:r>
          </a:p>
        </p:txBody>
      </p:sp>
      <p:pic>
        <p:nvPicPr>
          <p:cNvPr id="11266" name="Picture 2" descr="http://2.bp.blogspot.com/-0yGBjrluyd8/Tbn5KRHBEGI/AAAAAAAARGM/OUe-5oRDlAY/s640/longshot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267200"/>
            <a:ext cx="8229600" cy="2278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674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2456" y="228600"/>
            <a:ext cx="7024744" cy="1143000"/>
          </a:xfrm>
        </p:spPr>
        <p:txBody>
          <a:bodyPr/>
          <a:lstStyle/>
          <a:p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Medium Shot (MS)</a:t>
            </a:r>
            <a:endPara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371600"/>
            <a:ext cx="8211206" cy="3508977"/>
          </a:xfrm>
        </p:spPr>
        <p:txBody>
          <a:bodyPr/>
          <a:lstStyle/>
          <a:p>
            <a:r>
              <a:rPr lang="en-US" dirty="0" smtClean="0"/>
              <a:t>Shows the person from the </a:t>
            </a:r>
            <a:r>
              <a:rPr lang="en-US" b="1" u="sng" dirty="0" smtClean="0">
                <a:solidFill>
                  <a:srgbClr val="C00000"/>
                </a:solidFill>
              </a:rPr>
              <a:t>waist up</a:t>
            </a:r>
          </a:p>
          <a:p>
            <a:r>
              <a:rPr lang="en-US" dirty="0" smtClean="0"/>
              <a:t>The camera seems to be from a medium distance from the object being filmed</a:t>
            </a:r>
          </a:p>
          <a:p>
            <a:r>
              <a:rPr lang="en-US" dirty="0" smtClean="0"/>
              <a:t>Plenty </a:t>
            </a:r>
            <a:r>
              <a:rPr lang="en-US" dirty="0"/>
              <a:t>of empty space is left around the </a:t>
            </a:r>
            <a:r>
              <a:rPr lang="en-US" dirty="0" smtClean="0"/>
              <a:t>character</a:t>
            </a:r>
          </a:p>
          <a:p>
            <a:pPr lvl="1"/>
            <a:r>
              <a:rPr lang="en-US" dirty="0" smtClean="0">
                <a:solidFill>
                  <a:srgbClr val="C00000"/>
                </a:solidFill>
              </a:rPr>
              <a:t>giving </a:t>
            </a:r>
            <a:r>
              <a:rPr lang="en-US" dirty="0">
                <a:solidFill>
                  <a:srgbClr val="C00000"/>
                </a:solidFill>
              </a:rPr>
              <a:t>him room to </a:t>
            </a:r>
            <a:r>
              <a:rPr lang="en-US" b="1" u="sng" dirty="0">
                <a:solidFill>
                  <a:srgbClr val="C00000"/>
                </a:solidFill>
              </a:rPr>
              <a:t>act out</a:t>
            </a:r>
            <a:r>
              <a:rPr lang="en-US" dirty="0">
                <a:solidFill>
                  <a:srgbClr val="C00000"/>
                </a:solidFill>
              </a:rPr>
              <a:t>, </a:t>
            </a:r>
            <a:r>
              <a:rPr lang="en-US" b="1" u="sng" dirty="0">
                <a:solidFill>
                  <a:srgbClr val="C00000"/>
                </a:solidFill>
              </a:rPr>
              <a:t>gesture</a:t>
            </a:r>
            <a:r>
              <a:rPr lang="en-US" dirty="0">
                <a:solidFill>
                  <a:srgbClr val="C00000"/>
                </a:solidFill>
              </a:rPr>
              <a:t>, and still see the character in relation to the environment he's </a:t>
            </a:r>
            <a:r>
              <a:rPr lang="en-US" dirty="0" smtClean="0">
                <a:solidFill>
                  <a:srgbClr val="C00000"/>
                </a:solidFill>
              </a:rPr>
              <a:t>in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10242" name="Picture 2" descr="http://4.bp.blogspot.com/-cwaLGaKLy9Y/TboB02VVlSI/AAAAAAAARHE/iPtxX5HKv4s/s640/mediumshot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4038600"/>
            <a:ext cx="35814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ttp://4.bp.blogspot.com/-Vqu3y3iEGEA/TboB2C0OsII/AAAAAAAARHI/zV6iAlnF3SA/s640/mediumshot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4038599"/>
            <a:ext cx="3563007" cy="228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7841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4126" y="381000"/>
            <a:ext cx="7024744" cy="914400"/>
          </a:xfrm>
        </p:spPr>
        <p:txBody>
          <a:bodyPr/>
          <a:lstStyle/>
          <a:p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Close Up Shot (CU)</a:t>
            </a:r>
            <a:endPara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54" y="1295400"/>
            <a:ext cx="8136921" cy="3508977"/>
          </a:xfrm>
        </p:spPr>
        <p:txBody>
          <a:bodyPr/>
          <a:lstStyle/>
          <a:p>
            <a:r>
              <a:rPr lang="en-US" dirty="0" smtClean="0"/>
              <a:t>The image takes up at least </a:t>
            </a:r>
            <a:r>
              <a:rPr lang="en-US" b="1" u="sng" dirty="0" smtClean="0">
                <a:solidFill>
                  <a:srgbClr val="C00000"/>
                </a:solidFill>
              </a:rPr>
              <a:t>80%</a:t>
            </a:r>
            <a:r>
              <a:rPr lang="en-US" dirty="0" smtClean="0"/>
              <a:t> of the frame</a:t>
            </a:r>
          </a:p>
          <a:p>
            <a:r>
              <a:rPr lang="en-US" dirty="0"/>
              <a:t> It's an </a:t>
            </a:r>
            <a:r>
              <a:rPr lang="en-US" b="1" u="sng" dirty="0">
                <a:solidFill>
                  <a:srgbClr val="C00000"/>
                </a:solidFill>
              </a:rPr>
              <a:t>emotion-teller</a:t>
            </a:r>
            <a:r>
              <a:rPr lang="en-US" dirty="0"/>
              <a:t> and </a:t>
            </a:r>
            <a:r>
              <a:rPr lang="en-US" dirty="0" smtClean="0"/>
              <a:t>information-giver </a:t>
            </a:r>
          </a:p>
          <a:p>
            <a:r>
              <a:rPr lang="en-US" dirty="0" smtClean="0"/>
              <a:t>This </a:t>
            </a:r>
            <a:r>
              <a:rPr lang="en-US" dirty="0"/>
              <a:t>shot is </a:t>
            </a:r>
            <a:r>
              <a:rPr lang="en-US" b="1" u="sng" dirty="0">
                <a:solidFill>
                  <a:srgbClr val="C00000"/>
                </a:solidFill>
              </a:rPr>
              <a:t>ALL about the </a:t>
            </a:r>
            <a:r>
              <a:rPr lang="en-US" b="1" u="sng" dirty="0" smtClean="0">
                <a:solidFill>
                  <a:srgbClr val="C00000"/>
                </a:solidFill>
              </a:rPr>
              <a:t>subject</a:t>
            </a:r>
          </a:p>
          <a:p>
            <a:r>
              <a:rPr lang="en-US" dirty="0" smtClean="0"/>
              <a:t> </a:t>
            </a:r>
            <a:r>
              <a:rPr lang="en-US" dirty="0"/>
              <a:t>We can tell what the character is </a:t>
            </a:r>
            <a:r>
              <a:rPr lang="en-US" b="1" u="sng" dirty="0">
                <a:solidFill>
                  <a:srgbClr val="C00000"/>
                </a:solidFill>
              </a:rPr>
              <a:t>feeling and thinking</a:t>
            </a:r>
            <a:r>
              <a:rPr lang="en-US" b="1" dirty="0">
                <a:solidFill>
                  <a:srgbClr val="C00000"/>
                </a:solidFill>
              </a:rPr>
              <a:t>.</a:t>
            </a:r>
          </a:p>
        </p:txBody>
      </p:sp>
      <p:pic>
        <p:nvPicPr>
          <p:cNvPr id="9218" name="Picture 2" descr="http://1.bp.blogspot.com/-66zg6KBY374/TboFG4c6IYI/AAAAAAAARHY/wJRGLXfSyuA/s640/cu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3618" y="3636579"/>
            <a:ext cx="3305982" cy="136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://4.bp.blogspot.com/-LqyfvXRhUmo/TboFM2ooYgI/AAAAAAAARHs/UKwX5Noo6k4/s640/cu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7348" y="3636578"/>
            <a:ext cx="3376052" cy="1392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http://4.bp.blogspot.com/-QkKARLKauxU/TboHFLEOgWI/AAAAAAAARIA/oORVBiVmVKM/s640/mediumclose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5084378"/>
            <a:ext cx="3305982" cy="1392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 descr="http://4.bp.blogspot.com/-DAaNhHbISKQ/TboFRPPmkfI/AAAAAAAARH4/Ev_8hEC0Tj0/s640/cu9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5102772"/>
            <a:ext cx="3305982" cy="1374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519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0375" y="304800"/>
            <a:ext cx="8226425" cy="1143000"/>
          </a:xfrm>
        </p:spPr>
        <p:txBody>
          <a:bodyPr>
            <a:normAutofit/>
          </a:bodyPr>
          <a:lstStyle/>
          <a:p>
            <a:pPr algn="ctr"/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Extreme Close Up Shot (ECU)</a:t>
            </a:r>
            <a:endPara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1396" y="1676400"/>
            <a:ext cx="8281604" cy="3508977"/>
          </a:xfrm>
        </p:spPr>
        <p:txBody>
          <a:bodyPr/>
          <a:lstStyle/>
          <a:p>
            <a:r>
              <a:rPr lang="en-US" dirty="0" smtClean="0"/>
              <a:t>The image being shot is a part of the whole, such as an eye or a </a:t>
            </a:r>
            <a:r>
              <a:rPr lang="en-US" dirty="0" smtClean="0"/>
              <a:t>hand</a:t>
            </a:r>
            <a:br>
              <a:rPr lang="en-US" dirty="0" smtClean="0"/>
            </a:br>
            <a:r>
              <a:rPr lang="en-US" dirty="0" smtClean="0"/>
              <a:t> </a:t>
            </a:r>
            <a:endParaRPr lang="en-US" dirty="0" smtClean="0"/>
          </a:p>
          <a:p>
            <a:r>
              <a:rPr lang="en-US" dirty="0"/>
              <a:t> It </a:t>
            </a:r>
            <a:r>
              <a:rPr lang="en-US" b="1" u="sng" dirty="0">
                <a:solidFill>
                  <a:srgbClr val="C00000"/>
                </a:solidFill>
              </a:rPr>
              <a:t>keeps the audience informed </a:t>
            </a:r>
            <a:r>
              <a:rPr lang="en-US" dirty="0"/>
              <a:t>about the story, the characters and the situation, up close, in detail, </a:t>
            </a:r>
            <a:r>
              <a:rPr lang="en-US" b="1" u="sng" dirty="0">
                <a:solidFill>
                  <a:srgbClr val="C00000"/>
                </a:solidFill>
              </a:rPr>
              <a:t>clear </a:t>
            </a:r>
            <a:r>
              <a:rPr lang="en-US" b="1" u="sng" dirty="0" smtClean="0">
                <a:solidFill>
                  <a:srgbClr val="C00000"/>
                </a:solidFill>
              </a:rPr>
              <a:t>information-giver</a:t>
            </a:r>
            <a:endParaRPr lang="en-US" b="1" u="sng" dirty="0">
              <a:solidFill>
                <a:srgbClr val="C00000"/>
              </a:solidFill>
            </a:endParaRPr>
          </a:p>
        </p:txBody>
      </p:sp>
      <p:sp>
        <p:nvSpPr>
          <p:cNvPr id="4" name="AutoShape 2" descr="data:image/jpeg;base64,/9j/4AAQSkZJRgABAQAAAQABAAD/2wCEAAkGBxQSEhUUEhQUFRUUFBQUFRUVFRUUFBQUFBQXFhQUFBQYHCggGBolHBQUITEhJSkrLi4uFx8zODMsNygtLisBCgoKDg0OFxAQFCwcHBwsLCwsLCwsLCwsLCwsLCwsLCwsLCwsLCwsLCwsLCwsLCwsLCwsLiwsLCwsLCwsKywsK//AABEIAJABXgMBIgACEQEDEQH/xAAcAAABBQEBAQAAAAAAAAAAAAADAQIEBQYABwj/xAA9EAABAwEEBggEBAcAAwEAAAABAAIDEQQFITESQVFhcYEGEyIykaGxwQdS0fBCcuHxFCMzYoKSolNz0hb/xAAZAQADAQEBAAAAAAAAAAAAAAAAAQIDBAX/xAAhEQEBAQEAAgIDAQEBAAAAAAAAAQIRAyESMQRBUSITMv/aAAwDAQACEQMRAD8A88TgkTmpNz2p4TWp4SNxTap5CGUGcuDk2qaSgFc5Acap7k+yWV0hwwAzd7BEhW8Ap+wxPgjtgecmHngryy2JrBgOes8SpbWKviz/AOjMOss2pg8UNwmbnEeS2DWp4j3JWRU3WJbbhkQQVKikBxC0tou2N/eaPAKjvC4HR9qImmxTxc0SMqQ0Kts1oxo7B2xTmPUrNvCIPYQcwMDsKzRK00jlnLU2j3Df6rTNYeWfsByFJk4bQfLFEKYc1TGIVcFyaE5qRnpoFclxSsNDggFStTSVxKDNqnFNGpKTigilIEifCzSO4Z/TigCWeMHtOy1D5j9E97qmpXPdXgMANgTUByVcAnkhoqUArW7Vwfs8UlrHapsDQR/dQaXgTTkhVQEoOAFaVpmTljWnofBWN8MMUcTTm+smGoABjf8ArrCgWGKohZrllMh/LH2WDgT1iN0wmBtTmjERMZCP8B2v+nFL9r5ydVBek0khbgDxpy/dIU0FBSJE6mA3/sg2hTgmpwSbHtRWoQTgUjPKY4IiQhBgkphciPCjuKR8EYwucGjXmdg1q/skYaABgAqu7WYE6yVaRlaZjn3e1LaEUIDCitTKCtCK0IDUZilcEaEZrUII0aDUl/XHpAvYKOGKoLLPpDeMCN69CYKrD9I7F1FoDh3ZK8iM1FjTNMdkqS9BRwO0eiumlVV9N7vP2Rn7Hln+VYSmOTimOWjlRC3E8T6rgp8EANa63EhSGXTVwplXHhmkuZtVLh9fdKxuFfuq0DrgJJNaVqANgwA8h5qULkboaO9x5mlPRLqv+dZVo8gudlz+/ZaO03IGtOjj3ieABIA8GhUctjcCAQdVeJR0rmxH1pAiaGBO+nshtHqmkhUtrdEUHE7yg2duJdqGA3lFQRcOC7RXaSfGyqANZbI5/daTiBzIJA44FPtdjpKwai6g/Kw0c47iQ48lYWe83RtDY9FoGNaVJOsknWoszy81cf2xw8z4qetfhOIcTavkcdWkRvc40aPNRyygwxqaDl9jxVjFZq90Ek1OGJxUuK4JnU0WEDHE4Z8eCfR8KZdN4Njn6zR0mxsDWD8oFDzIrzVRPIXOc52Je4uJ3k1PmVqIeikgbQuYNuNThl50Uc9F3tc2vaAYXPLaUBAwaK51NeSXyh3x6sk4oJTkPlFPMuPm5CWgZ0dm0K9WSXYjKgaBUk764U3IV53W5scdIi13dO0mg7RPGo5I+UTfHr+KREf6AD751UyGyOYTpRupVoNRkA4Fw4nAc0JlnJq5wIx1CmJqSn1Pxq4CcAkATghscEoC4LkgIE8BDCM0IUDI1RntU97VFlCQTrCyjQp8YVRdU2bDmMRvBVvEtZ9ObU5R2BGaEJqM1MHtCI0JrURoUqEajsQmhFakYzFTdNLNpWcu1xkOHjQ+RVyxDvKHThkbtY4eSmrjCWY1aFAvzJvP2Uu7DVgUO/j3RuPqPopz9r8n/hUFMcnlMIyWrkTmN18PT7PNW9hFaKsYzMb1Z3eVFdGVnRKEzSShyTU9R7RZmvzHPkR7o9U2qBVJarn7Ja2mvE7aU9z5KsvCyiJopnWgG/V7laa0vWXvObSlpqYKnifsJxj5JJEalABs9UiQlcFTESNtT91NcgN60Fm6PS69Fu2prywTuil31d1jhgw0bvfTE8gfNaKedZ71/HT4fF2dqoZcTB33k/lFFKhscLcmAna41SufVFhjqotromIkRS07oDeAojsJOsqLJPHH33Absz4I0H8RJ/Qs0rh8zhoDlVL2r1EtoRgEJly3ln/Ds/3H1Ua0m2Qf1rK8AZub2h4iqXFTWVmxyI+MOGIrjVVdhviKTJ1DsdgVbx5Ka0nKhSXewtoQDjU7zpaXkfQKK2wMrQgUAy2nKvgFcEKLKxKaouJ/GECcgWV1WjdgeIR11vNns4JQkCcElFCMwoQRGIpwWijWhilNQ5WqVcVgJa4OGbfPaForHOHtDhr8toVBK2hRLDKWOqMjmPcK81lvPWnaVGvG82wtqcScm7f0TrNaA4YZ7Fmb9cTO6uqgHhVXaykEm6QTOPZIaNgHuUsHSKduZDhsI+ipp5tE0CSOeqR+vpvLl6QsmOi7sP2HI8Cr9i8nyNRxC9B6LXj10Xa7zOy7fsKRxeBEccDwKG0rp5Q1pJ1AqauPP7AKBw2PePBxVbfr+2BsaPUq1s5wrtLnf7En3VBeculI476eGHsln7Py3/KKSkZmE0lcw4+Xj+i0cyU6RxyIAFcsK45lNq4/jd/s76pIzhxJKUJK6LHM5mT3czX1qlbe0jTnXiB7IE5yUePFyC7Wgs1717zSOGIVgycOyNVmKo0UxGRS40z5LFxbpMCsqHVq4/iJPLUrW2W7+W4UxIIr+iqyKchREhb112KNZYyThiagDicAo9VfdG4AZATkwF3PIeZ8k7eFmdvGmhiEUbWD8IoTtOZPjVR3vqlmkquiYud6POTgkUe3JT7su+W0/wBL+XH/AOVwxd/62+5Um6bo62jpB/L1N+fe7+3cthZm0wCqZY78n6iNcvRqCHEM0n63v7TjzOXJamytUGBWNnSrPq1swUl0QOYBUWzOUwJZZb71lekXQGyWup0Ork1SR4Gu8ZFeb267LRdkoZaO3A7Bkoro7q7DuXuah3xdcdqhfDK0FjxTeDqcNhC0uJYvxee4vv6eV1rQhNe1QrHE+CSWyy9+B1K/Mw4tcOIoVOcVzWcerm9nXl1nloa6n4Hc/wDVTwqaN2o5HPdsPJWNklr2Xd5vmNRC7HjY1+koJyaEqTaFT2FNXINKYUrwhRuRhipq4h2iNRmhWb2qJLDrCIVgbJS07R5jgo94xGRwkZ2sKOAzwyNFIC4s8dowKfU/FW22waQ02Z6xrUGBhrktFn3qO35O8QhOsLT3XkbnCvmFU0jeJfaqpRa7oLEQJHaiQByz9VQG7cRpPbTXStVexXp1bAyMAAYACvijsKZvW2t96abWBwY0RtoKANrx2rKX1enWDQZlrO7cq+S0vf3jggOdsU960mefYVpm0Gk7Bhx1D0WYldirO97TjojVnx1Dl7qnJVZnGPk12lJRGigr9/eSHG2p3I8TS7xr9E2cPaMAlUyC7nO1geavbt6Msd33OPA0St4vPj1WRnKSAa16rZOgdlkGOmODz7pbf8Hi9pNmnx+SUZ7g9uXgp+cXfBqe3k8slckWN+CkdIOj9osMnV2mJ0Z/CTix42seMHKBCcQrYizZ8x5YoBRpMieP0QmsJQCxNqVrLjh0YS7W91OTcPUlZqNtFt4YNGGMbGAnicT6qPJfTo/Gz3Xf4A1qtbqsGmau7gOXzEauCg2aEvcBtz3DWtTZGBoAAoAFOM99tfNvnqLKzhT4FAgU+FXXPFjAp8BVfArCzhZ1Sys5U5qh2YKY1TPtGzly5cuiM3mHxTsfVWqzWluHWgwP3lvaYfAnwVUStZ8XIq2OM622iMjnUHyKx7SuXyeq9X8W98ceUIsT8saEd0+x3IS5dTylvZp9LDIjMKQFSNkyxoRk72O5WFltlcHYHyPBJrnf9TglISBPSamtR2OQqJWpHByU0hIHJ6SgHxIRiUoppCCRtFKAjlqboIBiQuT+rShiB0PEqLeFq0BQd45bhtKfb7eI8Bi7Zs3lUrnEkkmpOZVSMt756CkZVRyxSiUOJtTXwVMBIYtQVrZbKAkskGjxU6NqTTMSLO2iuLHIqqIKdZ3KNOnDWXZaMls7oteWK87sEmS1t1S5LKuj7nGqvm6IbdA6G0MD2OHNrtTmH8LhtXzh016GSXdaCwkuYe1G+lNJldewjIr6Tu2auCrenfR0W6yuYADIwF8R/uAxbwcMPBa4vp5+8818a+XXN++aeAjWmzlhodROeY3HeEJaMrOFYKkDaQPFej2qDBedQmjgdhB816oY6hZeV2fiftWXbHQkq6hcqsN0a7Qa8Qc/D6qj6U3y5lIozQuFXEZ6Ooc1fjv+UeaWbrT2vpNZ4cHP0nDNrBpHnqCFF8QIBmyWm2jf/pecFgAqU4PCbN7VcfSaz2jBkg0vld2XeBzWps6+bqUoQaEYgjAgr1b4ZdK3WisExrIwVa45uZljvCnWTlem2dynNVdC5T4ys06EXLkC22tkMbpJHBrGAuJOwLaVmxHxQtOl1EA1v613BuXmsq1iNb7e60zPneKaWDGn8LBknRNquXd7Xr+HPwxI8gBquQg5Ea6v36LreSVODtRy8xwTapCUEnWe2Fufabt1jiFZ2edrx2T9Vn2voniTXkdowKOLzuxpAEoCpoLe4aw4b8HI7L5Zra4bxRw8jVTxrPJFnRKFFjvGI/jaPzdk+BUsEbR4pLmp/SgJaJA9utzRxcAl/jIB3po+AcHHwbVHD7DgxdoKNaOkELRRge87aaI88fJVFpvqR/dowbs/Ep8RfJIubTO1gq8gep4DWqa13q52DOyNpz5bFXnE1JJO/FcnxlryWuAXLkhqcAmzNfjgrCx2emJ/ZDs1mpmp7QhcyIwKTGEGMKQ1JpBmKVAcVEapUJUVrlc2MrS3ZLksrZStDdxyWddOW2umbJXzDVZW630Wls7sEYvK5fys/t4H8Ybl/h7Y5zRRk/8ANbsBOEgH+Qr/AJLAr3/41XR11h60CrrO8O36D+y4eOgeS8AW8c19+3L1G659OKN21jfGlD5ry5bbobbNKIs1sPk7EedVHknY3/G1zVn9XtqhriMwsn0hulxd1zcWgAPbrZT8Q/t9FtWOQJ4CDpM8FlnVjs3ibjzW2xnRBzCDWi3Vou9jq6FGOOYI7BPD8Poszet2vjxMLqfMwFzfFuXNbZ3K4/J4bParjkz2LT/CiJzrxDm10WRvLjq7RAAP3qVHd10TWlwaxui3W9/ZaPHE8l6/0Nuuz2GLRa8Oe6hkec3HdsA1BVajn6b6xxkqczDBZf8A/Rwxj+oORVZb+nFBSFlTqJw8llfRzF19NreF4RwML5XhrQK1JXl1+36+3vxBZZmGrGHOQjJ7x6BQbU6W0u07S4kA1az8I4jWkml1N/ZRdV1+H8eY937c5+KsLMxQbLCruzxYKHS8FBz4pWFMB9Aur7+q63ipAdt8fqiPj0cx9DwKjNdVXcFHMFcQQM0HJ1WLlNlu/wCU03HEfUKJJC9ubTxb2h9UyspqYYxs9lwkB1pyCcwU37jiErjXUBwB9ykXIBnV7/IJwbxSrkBwXLkoaTkEAi5FZASpkFhS6qYtQY4C7cp9nsanQ2WiNLQNPBLrWY4r6IjAmNCMwJlIKwIzQhNCM1KtJD2o8aC1GYpq8rKyuV/d8izlmKvLC5Z10RrbBLktPd76rHWB+S093yKf2nzZ7hPvSxNnhkhdlLG9h/yaRVfJ1rs5jkex2bHFp4g0PmF9dNK+cPildvV2+0EDAyaXKRofXxcV0SvOk9Vj1a9Grb1Uwr3XYO4beWBVUlB17FVnSzeXr1YCikROWf6L3oJGBjsxg3lm07xq3cFevZrC5tTj1Mbmp2EtFjDsRgdqgmN7DrptH0VjFNqKNQFJSpEtflPFoKdX8v8AqFPfZwdQ8EN1lGz1R0vjP4igb/AAIsYAx80TqxqAXdVVJcCklJwHilggUhkCnWazoVwtlsys4Y6JYIlKDFHV5j5ob7Jrz9fvwXNP3zXOP3zXa8I5rldXTJVlNhI9x6qgCtLkko5zdorzH7oPP2uUrUq4IahS2dru80Hkoz7tZq0hwP1U+iQhBcisN3bHnmAmGxH5v+f1VmQm6KB8YrhZN58AE8WUbzz+inBieGIHxiG2zbh98UZtm2qSGojWpdVMhxQqUxlErRRNLkl84cSg2nulEATJhgUQqiMCMxqdDDVHkYAnaJkwBEaExpqjMCSpCgIjE1PalVRMgKt7CVRxFWties63zWqu8rS3eVk7vlyWnu9yhd9xpIjgvHfihZQ+2yb2R146A/RevWU4LyTphP1lsmcMg/RH+ADT5grWX08/x4/3Xk9qs5jcWnlwQVsb7urrG1GYxCyD2kGhwIWsvWfkxc1Ju629U+uOiaaQGYpk5v8AcP0XpF2W4SAAkF1KgjJ7dT2+GI1EEal5arG6rzMR0SToVqCO9G752eVW66DIgELWen4vJcV6f1NUwsLVBue+mvo15aHEdlw7kg2tOo7j+iuy1YWc+3pY1NTsR4pAiFqQwhIGEb1K+FEaeIUoBRmNQch0MClxR0TI1IjKmqkHjCO0ILEZiS3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4" descr="data:image/jpeg;base64,/9j/4AAQSkZJRgABAQAAAQABAAD/2wCEAAkGBxQSEhUUEhQUFRUUFBQUFRUVFRUUFBQUFBQXFhQUFBQYHCggGBolHBQUITEhJSkrLi4uFx8zODMsNygtLisBCgoKDg0OFxAQFCwcHBwsLCwsLCwsLCwsLCwsLCwsLCwsLCwsLCwsLCwsLCwsLCwsLCwsLiwsLCwsLCwsKywsK//AABEIAJABXgMBIgACEQEDEQH/xAAcAAABBQEBAQAAAAAAAAAAAAADAQIEBQYABwj/xAA9EAABAwEEBggEBAcAAwEAAAABAAIDEQQFITESQVFhcYEGEyIykaGxwQdS0fBCcuHxFCMzYoKSolNz0hb/xAAZAQADAQEBAAAAAAAAAAAAAAAAAQIDBAX/xAAhEQEBAQEAAgIDAQEBAAAAAAAAAQIRAyESMQRBUSITMv/aAAwDAQACEQMRAD8A88TgkTmpNz2p4TWp4SNxTap5CGUGcuDk2qaSgFc5Acap7k+yWV0hwwAzd7BEhW8Ap+wxPgjtgecmHngryy2JrBgOes8SpbWKviz/AOjMOss2pg8UNwmbnEeS2DWp4j3JWRU3WJbbhkQQVKikBxC0tou2N/eaPAKjvC4HR9qImmxTxc0SMqQ0Kts1oxo7B2xTmPUrNvCIPYQcwMDsKzRK00jlnLU2j3Df6rTNYeWfsByFJk4bQfLFEKYc1TGIVcFyaE5qRnpoFclxSsNDggFStTSVxKDNqnFNGpKTigilIEifCzSO4Z/TigCWeMHtOy1D5j9E97qmpXPdXgMANgTUByVcAnkhoqUArW7Vwfs8UlrHapsDQR/dQaXgTTkhVQEoOAFaVpmTljWnofBWN8MMUcTTm+smGoABjf8ArrCgWGKohZrllMh/LH2WDgT1iN0wmBtTmjERMZCP8B2v+nFL9r5ydVBek0khbgDxpy/dIU0FBSJE6mA3/sg2hTgmpwSbHtRWoQTgUjPKY4IiQhBgkphciPCjuKR8EYwucGjXmdg1q/skYaABgAqu7WYE6yVaRlaZjn3e1LaEUIDCitTKCtCK0IDUZilcEaEZrUII0aDUl/XHpAvYKOGKoLLPpDeMCN69CYKrD9I7F1FoDh3ZK8iM1FjTNMdkqS9BRwO0eiumlVV9N7vP2Rn7Hln+VYSmOTimOWjlRC3E8T6rgp8EANa63EhSGXTVwplXHhmkuZtVLh9fdKxuFfuq0DrgJJNaVqANgwA8h5qULkboaO9x5mlPRLqv+dZVo8gudlz+/ZaO03IGtOjj3ieABIA8GhUctjcCAQdVeJR0rmxH1pAiaGBO+nshtHqmkhUtrdEUHE7yg2duJdqGA3lFQRcOC7RXaSfGyqANZbI5/daTiBzIJA44FPtdjpKwai6g/Kw0c47iQ48lYWe83RtDY9FoGNaVJOsknWoszy81cf2xw8z4qetfhOIcTavkcdWkRvc40aPNRyygwxqaDl9jxVjFZq90Ek1OGJxUuK4JnU0WEDHE4Z8eCfR8KZdN4Njn6zR0mxsDWD8oFDzIrzVRPIXOc52Je4uJ3k1PmVqIeikgbQuYNuNThl50Uc9F3tc2vaAYXPLaUBAwaK51NeSXyh3x6sk4oJTkPlFPMuPm5CWgZ0dm0K9WSXYjKgaBUk764U3IV53W5scdIi13dO0mg7RPGo5I+UTfHr+KREf6AD751UyGyOYTpRupVoNRkA4Fw4nAc0JlnJq5wIx1CmJqSn1Pxq4CcAkATghscEoC4LkgIE8BDCM0IUDI1RntU97VFlCQTrCyjQp8YVRdU2bDmMRvBVvEtZ9ObU5R2BGaEJqM1MHtCI0JrURoUqEajsQmhFakYzFTdNLNpWcu1xkOHjQ+RVyxDvKHThkbtY4eSmrjCWY1aFAvzJvP2Uu7DVgUO/j3RuPqPopz9r8n/hUFMcnlMIyWrkTmN18PT7PNW9hFaKsYzMb1Z3eVFdGVnRKEzSShyTU9R7RZmvzHPkR7o9U2qBVJarn7Ja2mvE7aU9z5KsvCyiJopnWgG/V7laa0vWXvObSlpqYKnifsJxj5JJEalABs9UiQlcFTESNtT91NcgN60Fm6PS69Fu2prywTuil31d1jhgw0bvfTE8gfNaKedZ71/HT4fF2dqoZcTB33k/lFFKhscLcmAna41SufVFhjqotromIkRS07oDeAojsJOsqLJPHH33Absz4I0H8RJ/Qs0rh8zhoDlVL2r1EtoRgEJly3ln/Ds/3H1Ua0m2Qf1rK8AZub2h4iqXFTWVmxyI+MOGIrjVVdhviKTJ1DsdgVbx5Ka0nKhSXewtoQDjU7zpaXkfQKK2wMrQgUAy2nKvgFcEKLKxKaouJ/GECcgWV1WjdgeIR11vNns4JQkCcElFCMwoQRGIpwWijWhilNQ5WqVcVgJa4OGbfPaForHOHtDhr8toVBK2hRLDKWOqMjmPcK81lvPWnaVGvG82wtqcScm7f0TrNaA4YZ7Fmb9cTO6uqgHhVXaykEm6QTOPZIaNgHuUsHSKduZDhsI+ipp5tE0CSOeqR+vpvLl6QsmOi7sP2HI8Cr9i8nyNRxC9B6LXj10Xa7zOy7fsKRxeBEccDwKG0rp5Q1pJ1AqauPP7AKBw2PePBxVbfr+2BsaPUq1s5wrtLnf7En3VBeculI476eGHsln7Py3/KKSkZmE0lcw4+Xj+i0cyU6RxyIAFcsK45lNq4/jd/s76pIzhxJKUJK6LHM5mT3czX1qlbe0jTnXiB7IE5yUePFyC7Wgs1717zSOGIVgycOyNVmKo0UxGRS40z5LFxbpMCsqHVq4/iJPLUrW2W7+W4UxIIr+iqyKchREhb112KNZYyThiagDicAo9VfdG4AZATkwF3PIeZ8k7eFmdvGmhiEUbWD8IoTtOZPjVR3vqlmkquiYud6POTgkUe3JT7su+W0/wBL+XH/AOVwxd/62+5Um6bo62jpB/L1N+fe7+3cthZm0wCqZY78n6iNcvRqCHEM0n63v7TjzOXJamytUGBWNnSrPq1swUl0QOYBUWzOUwJZZb71lekXQGyWup0Ork1SR4Gu8ZFeb267LRdkoZaO3A7Bkoro7q7DuXuah3xdcdqhfDK0FjxTeDqcNhC0uJYvxee4vv6eV1rQhNe1QrHE+CSWyy9+B1K/Mw4tcOIoVOcVzWcerm9nXl1nloa6n4Hc/wDVTwqaN2o5HPdsPJWNklr2Xd5vmNRC7HjY1+koJyaEqTaFT2FNXINKYUrwhRuRhipq4h2iNRmhWb2qJLDrCIVgbJS07R5jgo94xGRwkZ2sKOAzwyNFIC4s8dowKfU/FW22waQ02Z6xrUGBhrktFn3qO35O8QhOsLT3XkbnCvmFU0jeJfaqpRa7oLEQJHaiQByz9VQG7cRpPbTXStVexXp1bAyMAAYACvijsKZvW2t96abWBwY0RtoKANrx2rKX1enWDQZlrO7cq+S0vf3jggOdsU960mefYVpm0Gk7Bhx1D0WYldirO97TjojVnx1Dl7qnJVZnGPk12lJRGigr9/eSHG2p3I8TS7xr9E2cPaMAlUyC7nO1geavbt6Msd33OPA0St4vPj1WRnKSAa16rZOgdlkGOmODz7pbf8Hi9pNmnx+SUZ7g9uXgp+cXfBqe3k8slckWN+CkdIOj9osMnV2mJ0Z/CTix42seMHKBCcQrYizZ8x5YoBRpMieP0QmsJQCxNqVrLjh0YS7W91OTcPUlZqNtFt4YNGGMbGAnicT6qPJfTo/Gz3Xf4A1qtbqsGmau7gOXzEauCg2aEvcBtz3DWtTZGBoAAoAFOM99tfNvnqLKzhT4FAgU+FXXPFjAp8BVfArCzhZ1Sys5U5qh2YKY1TPtGzly5cuiM3mHxTsfVWqzWluHWgwP3lvaYfAnwVUStZ8XIq2OM622iMjnUHyKx7SuXyeq9X8W98ceUIsT8saEd0+x3IS5dTylvZp9LDIjMKQFSNkyxoRk72O5WFltlcHYHyPBJrnf9TglISBPSamtR2OQqJWpHByU0hIHJ6SgHxIRiUoppCCRtFKAjlqboIBiQuT+rShiB0PEqLeFq0BQd45bhtKfb7eI8Bi7Zs3lUrnEkkmpOZVSMt756CkZVRyxSiUOJtTXwVMBIYtQVrZbKAkskGjxU6NqTTMSLO2iuLHIqqIKdZ3KNOnDWXZaMls7oteWK87sEmS1t1S5LKuj7nGqvm6IbdA6G0MD2OHNrtTmH8LhtXzh016GSXdaCwkuYe1G+lNJldewjIr6Tu2auCrenfR0W6yuYADIwF8R/uAxbwcMPBa4vp5+8818a+XXN++aeAjWmzlhodROeY3HeEJaMrOFYKkDaQPFej2qDBedQmjgdhB816oY6hZeV2fiftWXbHQkq6hcqsN0a7Qa8Qc/D6qj6U3y5lIozQuFXEZ6Ooc1fjv+UeaWbrT2vpNZ4cHP0nDNrBpHnqCFF8QIBmyWm2jf/pecFgAqU4PCbN7VcfSaz2jBkg0vld2XeBzWps6+bqUoQaEYgjAgr1b4ZdK3WisExrIwVa45uZljvCnWTlem2dynNVdC5T4ys06EXLkC22tkMbpJHBrGAuJOwLaVmxHxQtOl1EA1v613BuXmsq1iNb7e60zPneKaWDGn8LBknRNquXd7Xr+HPwxI8gBquQg5Ea6v36LreSVODtRy8xwTapCUEnWe2Fufabt1jiFZ2edrx2T9Vn2voniTXkdowKOLzuxpAEoCpoLe4aw4b8HI7L5Zra4bxRw8jVTxrPJFnRKFFjvGI/jaPzdk+BUsEbR4pLmp/SgJaJA9utzRxcAl/jIB3po+AcHHwbVHD7DgxdoKNaOkELRRge87aaI88fJVFpvqR/dowbs/Ep8RfJIubTO1gq8gep4DWqa13q52DOyNpz5bFXnE1JJO/FcnxlryWuAXLkhqcAmzNfjgrCx2emJ/ZDs1mpmp7QhcyIwKTGEGMKQ1JpBmKVAcVEapUJUVrlc2MrS3ZLksrZStDdxyWddOW2umbJXzDVZW630Wls7sEYvK5fys/t4H8Ybl/h7Y5zRRk/8ANbsBOEgH+Qr/AJLAr3/41XR11h60CrrO8O36D+y4eOgeS8AW8c19+3L1G659OKN21jfGlD5ry5bbobbNKIs1sPk7EedVHknY3/G1zVn9XtqhriMwsn0hulxd1zcWgAPbrZT8Q/t9FtWOQJ4CDpM8FlnVjs3ibjzW2xnRBzCDWi3Vou9jq6FGOOYI7BPD8Poszet2vjxMLqfMwFzfFuXNbZ3K4/J4bParjkz2LT/CiJzrxDm10WRvLjq7RAAP3qVHd10TWlwaxui3W9/ZaPHE8l6/0Nuuz2GLRa8Oe6hkec3HdsA1BVajn6b6xxkqczDBZf8A/Rwxj+oORVZb+nFBSFlTqJw8llfRzF19NreF4RwML5XhrQK1JXl1+36+3vxBZZmGrGHOQjJ7x6BQbU6W0u07S4kA1az8I4jWkml1N/ZRdV1+H8eY937c5+KsLMxQbLCruzxYKHS8FBz4pWFMB9Aur7+q63ipAdt8fqiPj0cx9DwKjNdVXcFHMFcQQM0HJ1WLlNlu/wCU03HEfUKJJC9ubTxb2h9UyspqYYxs9lwkB1pyCcwU37jiErjXUBwB9ykXIBnV7/IJwbxSrkBwXLkoaTkEAi5FZASpkFhS6qYtQY4C7cp9nsanQ2WiNLQNPBLrWY4r6IjAmNCMwJlIKwIzQhNCM1KtJD2o8aC1GYpq8rKyuV/d8izlmKvLC5Z10RrbBLktPd76rHWB+S093yKf2nzZ7hPvSxNnhkhdlLG9h/yaRVfJ1rs5jkex2bHFp4g0PmF9dNK+cPildvV2+0EDAyaXKRofXxcV0SvOk9Vj1a9Grb1Uwr3XYO4beWBVUlB17FVnSzeXr1YCikROWf6L3oJGBjsxg3lm07xq3cFevZrC5tTj1Mbmp2EtFjDsRgdqgmN7DrptH0VjFNqKNQFJSpEtflPFoKdX8v8AqFPfZwdQ8EN1lGz1R0vjP4igb/AAIsYAx80TqxqAXdVVJcCklJwHilggUhkCnWazoVwtlsys4Y6JYIlKDFHV5j5ob7Jrz9fvwXNP3zXOP3zXa8I5rldXTJVlNhI9x6qgCtLkko5zdorzH7oPP2uUrUq4IahS2dru80Hkoz7tZq0hwP1U+iQhBcisN3bHnmAmGxH5v+f1VmQm6KB8YrhZN58AE8WUbzz+inBieGIHxiG2zbh98UZtm2qSGojWpdVMhxQqUxlErRRNLkl84cSg2nulEATJhgUQqiMCMxqdDDVHkYAnaJkwBEaExpqjMCSpCgIjE1PalVRMgKt7CVRxFWties63zWqu8rS3eVk7vlyWnu9yhd9xpIjgvHfihZQ+2yb2R146A/RevWU4LyTphP1lsmcMg/RH+ADT5grWX08/x4/3Xk9qs5jcWnlwQVsb7urrG1GYxCyD2kGhwIWsvWfkxc1Ju629U+uOiaaQGYpk5v8AcP0XpF2W4SAAkF1KgjJ7dT2+GI1EEal5arG6rzMR0SToVqCO9G752eVW66DIgELWen4vJcV6f1NUwsLVBue+mvo15aHEdlw7kg2tOo7j+iuy1YWc+3pY1NTsR4pAiFqQwhIGEb1K+FEaeIUoBRmNQch0MClxR0TI1IjKmqkHjCO0ILEZiS3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8198" name="Picture 6" descr="http://2.bp.blogspot.com/-BqKkS-h3dK4/TboHfQ7YguI/AAAAAAAARIg/G0Q3OZPYLRc/s640/ecu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4092892"/>
            <a:ext cx="5410200" cy="2231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4899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Camera Angles</a:t>
            </a:r>
            <a:endPara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19058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algn="ctr"/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Eye Level</a:t>
            </a:r>
            <a:endPara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3508977"/>
          </a:xfrm>
        </p:spPr>
        <p:txBody>
          <a:bodyPr/>
          <a:lstStyle/>
          <a:p>
            <a:r>
              <a:rPr lang="en-US" dirty="0" smtClean="0"/>
              <a:t>A shot taken from a </a:t>
            </a:r>
            <a:r>
              <a:rPr lang="en-US" b="1" u="sng" dirty="0" smtClean="0">
                <a:solidFill>
                  <a:srgbClr val="C00000"/>
                </a:solidFill>
              </a:rPr>
              <a:t>normal</a:t>
            </a:r>
            <a:r>
              <a:rPr lang="en-US" dirty="0" smtClean="0"/>
              <a:t> </a:t>
            </a:r>
            <a:r>
              <a:rPr lang="en-US" dirty="0" smtClean="0"/>
              <a:t>height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 smtClean="0"/>
              <a:t>(character’s eye level</a:t>
            </a:r>
            <a:r>
              <a:rPr lang="en-US" dirty="0" smtClean="0"/>
              <a:t>)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Most shots are eye level because it is the </a:t>
            </a:r>
            <a:r>
              <a:rPr lang="en-US" b="1" u="sng" dirty="0" smtClean="0">
                <a:solidFill>
                  <a:srgbClr val="C00000"/>
                </a:solidFill>
              </a:rPr>
              <a:t>most natural </a:t>
            </a:r>
            <a:r>
              <a:rPr lang="en-US" dirty="0" smtClean="0"/>
              <a:t>angle</a:t>
            </a:r>
            <a:endParaRPr lang="en-US" dirty="0"/>
          </a:p>
        </p:txBody>
      </p:sp>
      <p:pic>
        <p:nvPicPr>
          <p:cNvPr id="15362" name="Picture 2" descr="http://3.bp.blogspot.com/-NxtUO4YAPEs/TboLvkMSrdI/AAAAAAAARIo/yek2Zgiu_64/s640/straight-o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3657600"/>
            <a:ext cx="6096000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4864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4056</TotalTime>
  <Words>226</Words>
  <Application>Microsoft Office PowerPoint</Application>
  <PresentationFormat>On-screen Show (4:3)</PresentationFormat>
  <Paragraphs>48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Austin</vt:lpstr>
      <vt:lpstr>Mini Lesson: Visual Techniques  Springboard Pages 74-75 </vt:lpstr>
      <vt:lpstr>Visual Techniques: Ways images can be used to convey a narration </vt:lpstr>
      <vt:lpstr>Shot</vt:lpstr>
      <vt:lpstr>Long Shot (LS)</vt:lpstr>
      <vt:lpstr>Medium Shot (MS)</vt:lpstr>
      <vt:lpstr>Close Up Shot (CU)</vt:lpstr>
      <vt:lpstr>Extreme Close Up Shot (ECU)</vt:lpstr>
      <vt:lpstr>Camera Angles</vt:lpstr>
      <vt:lpstr>Eye Level</vt:lpstr>
      <vt:lpstr>High Angle</vt:lpstr>
      <vt:lpstr>Low Angle </vt:lpstr>
      <vt:lpstr>Camera Point of View</vt:lpstr>
      <vt:lpstr>Subjective</vt:lpstr>
      <vt:lpstr>Objective</vt:lpstr>
      <vt:lpstr>On Your Own……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AHSGE R. 3.3: Imagery (figurative language)</dc:title>
  <dc:creator>Michelle</dc:creator>
  <cp:lastModifiedBy>Shettle, Meghan</cp:lastModifiedBy>
  <cp:revision>48</cp:revision>
  <dcterms:created xsi:type="dcterms:W3CDTF">2012-02-11T21:56:59Z</dcterms:created>
  <dcterms:modified xsi:type="dcterms:W3CDTF">2014-10-29T00:25:42Z</dcterms:modified>
</cp:coreProperties>
</file>